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04" r:id="rId3"/>
    <p:sldId id="289" r:id="rId5"/>
    <p:sldId id="320" r:id="rId6"/>
    <p:sldId id="323" r:id="rId7"/>
    <p:sldId id="321" r:id="rId8"/>
    <p:sldId id="324" r:id="rId9"/>
    <p:sldId id="325" r:id="rId10"/>
    <p:sldId id="322"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500" autoAdjust="0"/>
  </p:normalViewPr>
  <p:slideViewPr>
    <p:cSldViewPr snapToGrid="0">
      <p:cViewPr>
        <p:scale>
          <a:sx n="80" d="100"/>
          <a:sy n="80" d="100"/>
        </p:scale>
        <p:origin x="1296" y="11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D4DE02-9CA1-4CF3-A60B-4313D6616C9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3B125C-3C88-4CF2-B4EA-736C000285F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"Good [morning/afternoon], everyone. I am [Your Name]. Today, I will present the Facade Pattern. I will demonstrate how I used this structural pattern to refactor the Combat System in our game project, focusing on simplifying interactions and separating the UI from the logic."</a:t>
            </a:r>
            <a:endParaRPr lang="zh-CN" altLang="en-US"/>
          </a:p>
          <a:p>
            <a:endParaRPr lang="zh-CN" altLang="en-US"/>
          </a:p>
        </p:txBody>
      </p:sp>
      <p:sp>
        <p:nvSpPr>
          <p:cNvPr id="4" name="灯片编号占位符 3"/>
          <p:cNvSpPr>
            <a:spLocks noGrp="1"/>
          </p:cNvSpPr>
          <p:nvPr>
            <p:ph type="sldNum" sz="quarter" idx="10"/>
          </p:nvPr>
        </p:nvSpPr>
        <p:spPr/>
        <p:txBody>
          <a:bodyPr/>
          <a:lstStyle/>
          <a:p>
            <a:fld id="{95F74210-BB13-4EEC-9AA2-1C8E8E76A07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start with the problems we faced before the refactoring.</a:t>
            </a:r>
            <a:endParaRPr lang="zh-CN" altLang="en-US"/>
          </a:p>
          <a:p>
            <a:endParaRPr lang="zh-CN" altLang="en-US"/>
          </a:p>
          <a:p>
            <a:r>
              <a:rPr lang="zh-CN" altLang="en-US"/>
              <a:t>As you can see in the Overview, our Client—the CombatScene—had to interact directly with multiple complex subsystems.</a:t>
            </a:r>
            <a:endParaRPr lang="zh-CN" altLang="en-US"/>
          </a:p>
          <a:p>
            <a:endParaRPr lang="zh-CN" altLang="en-US"/>
          </a:p>
          <a:p>
            <a:r>
              <a:rPr lang="zh-CN" altLang="en-US"/>
              <a:t>This led to three major issues:</a:t>
            </a:r>
            <a:endParaRPr lang="zh-CN" altLang="en-US"/>
          </a:p>
          <a:p>
            <a:endParaRPr lang="zh-CN" altLang="en-US"/>
          </a:p>
          <a:p>
            <a:r>
              <a:rPr lang="zh-CN" altLang="en-US"/>
              <a:t>Tight Coupling: The client depended on everything: CombatSystem, Player, Monster, and the UI layers.</a:t>
            </a:r>
            <a:endParaRPr lang="zh-CN" altLang="en-US"/>
          </a:p>
          <a:p>
            <a:endParaRPr lang="zh-CN" altLang="en-US"/>
          </a:p>
          <a:p>
            <a:r>
              <a:rPr lang="zh-CN" altLang="en-US"/>
              <a:t>Complex Client Logic: Look at the code snippet on the right. To simply end a turn, the client had to write over 20 lines of code to manually iterate through monsters and manage state.</a:t>
            </a:r>
            <a:endParaRPr lang="zh-CN" altLang="en-US"/>
          </a:p>
          <a:p>
            <a:endParaRPr lang="zh-CN" altLang="en-US"/>
          </a:p>
          <a:p>
            <a:r>
              <a:rPr lang="zh-CN" altLang="en-US"/>
              <a:t>Mixed Responsibilities: It was hard to tell what dependencies were actually needed just by looking at the class declaration</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Before the refactoring.</a:t>
            </a:r>
            <a:endParaRPr lang="zh-CN" altLang="en-US"/>
          </a:p>
          <a:p>
            <a:endParaRPr lang="zh-CN" altLang="en-US"/>
          </a:p>
          <a:p>
            <a:r>
              <a:rPr lang="zh-CN" altLang="en-US"/>
              <a:t>The CombatSystem was essentially a 'God Class' or Monolithic Class. It handled everything: Deck management, Monster management, Turn management, and Combat logic.</a:t>
            </a:r>
            <a:endParaRPr lang="zh-CN" altLang="en-US"/>
          </a:p>
          <a:p>
            <a:endParaRPr lang="zh-CN" altLang="en-US"/>
          </a:p>
          <a:p>
            <a:r>
              <a:rPr lang="zh-CN" altLang="en-US"/>
              <a:t>Crucially, it contained direct UI calls. This meant we could not unit test the game logic without instantiating the entire Cocos2d-x UI framework, which is a bad practice.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After applying the Facade Pattern.</a:t>
            </a:r>
            <a:endParaRPr lang="zh-CN" altLang="en-US"/>
          </a:p>
          <a:p>
            <a:endParaRPr lang="zh-CN" altLang="en-US"/>
          </a:p>
          <a:p>
            <a:r>
              <a:rPr lang="zh-CN" altLang="en-US"/>
              <a:t>We introduced the CombatFacade as a unified interface.</a:t>
            </a:r>
            <a:endParaRPr lang="zh-CN" altLang="en-US"/>
          </a:p>
          <a:p>
            <a:endParaRPr lang="zh-CN" altLang="en-US"/>
          </a:p>
          <a:p>
            <a:r>
              <a:rPr lang="zh-CN" altLang="en-US"/>
              <a:t>Three key improvements here:</a:t>
            </a:r>
            <a:endParaRPr lang="zh-CN" altLang="en-US"/>
          </a:p>
          <a:p>
            <a:endParaRPr lang="zh-CN" altLang="en-US"/>
          </a:p>
          <a:p>
            <a:r>
              <a:rPr lang="zh-CN" altLang="en-US"/>
              <a:t>Simplified Interface: The client now only depends on the Facade.</a:t>
            </a:r>
            <a:endParaRPr lang="zh-CN" altLang="en-US"/>
          </a:p>
          <a:p>
            <a:endParaRPr lang="zh-CN" altLang="en-US"/>
          </a:p>
          <a:p>
            <a:r>
              <a:rPr lang="zh-CN" altLang="en-US"/>
              <a:t>Orchestration: The Facade handles the coordination between the CombatSystem (Logic), UIController (View), and EventBus.</a:t>
            </a:r>
            <a:endParaRPr lang="zh-CN" altLang="en-US"/>
          </a:p>
          <a:p>
            <a:endParaRPr lang="zh-CN" altLang="en-US"/>
          </a:p>
          <a:p>
            <a:r>
              <a:rPr lang="zh-CN" altLang="en-US"/>
              <a:t>UI Separation: We extracted a CombatUIController. The CombatSystem is now pure logic and communicates with the UI via the controller."</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look at the implementation details.</a:t>
            </a:r>
            <a:endParaRPr lang="zh-CN" altLang="en-US"/>
          </a:p>
          <a:p>
            <a:endParaRPr lang="zh-CN" altLang="en-US"/>
          </a:p>
          <a:p>
            <a:r>
              <a:rPr lang="zh-CN" altLang="en-US"/>
              <a:t>On the left is our CombatFacade class. You can see that it exposes high-level 'Use Cases' instead of implementation details.</a:t>
            </a:r>
            <a:endParaRPr lang="zh-CN" altLang="en-US"/>
          </a:p>
          <a:p>
            <a:endParaRPr lang="zh-CN" altLang="en-US"/>
          </a:p>
          <a:p>
            <a:r>
              <a:rPr lang="zh-CN" altLang="en-US"/>
              <a:t>For example, it provides simple methods like startCombat(), playCard(), and endPlayerTurn(). Internally, the Facade acts as an Orchestrator. It manages the CombatSystem for logic and the CombatUIController for rendering, ensuring they stay synchronized without the client needing to worry about it."</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impact on the client code is dramatic.</a:t>
            </a:r>
            <a:endParaRPr lang="zh-CN" altLang="en-US"/>
          </a:p>
          <a:p>
            <a:endParaRPr lang="zh-CN" altLang="en-US"/>
          </a:p>
          <a:p>
            <a:r>
              <a:rPr lang="zh-CN" altLang="en-US"/>
              <a:t>On the left (Before): You see the chaotic coordination logic I mentioned earlier. The client had to manually manage the monster loop and state checks.</a:t>
            </a:r>
            <a:endParaRPr lang="zh-CN" altLang="en-US"/>
          </a:p>
          <a:p>
            <a:endParaRPr lang="zh-CN" altLang="en-US"/>
          </a:p>
          <a:p>
            <a:r>
              <a:rPr lang="zh-CN" altLang="en-US"/>
              <a:t>On the right (After): The entire sequence is orchestrated internally by the Facade. The client code is reduced to a single line: combatFacade_-&gt;endPlayerTurn(). This makes the client code much cleaner and less error-prone."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Finally, a major benefit of this refactoring is the Separation of Logic and UI.</a:t>
            </a:r>
            <a:endParaRPr lang="zh-CN" altLang="en-US"/>
          </a:p>
          <a:p>
            <a:endParaRPr lang="zh-CN" altLang="en-US"/>
          </a:p>
          <a:p>
            <a:r>
              <a:rPr lang="zh-CN" altLang="en-US"/>
              <a:t>On the right side, we have the CombatUIController. This class encapsulates all the Cocos2d-specific code, like updating displays and running animations.</a:t>
            </a:r>
            <a:endParaRPr lang="zh-CN" altLang="en-US"/>
          </a:p>
          <a:p>
            <a:endParaRPr lang="zh-CN" altLang="en-US"/>
          </a:p>
          <a:p>
            <a:r>
              <a:rPr lang="zh-CN" altLang="en-US"/>
              <a:t>On the left side, we have the refactored CombatSystem. It is now a Pure Logic class. Notice that it no longer creates Sprites directly. Instead, it uses Dependency Injection to hold a reference to the UI Controller.</a:t>
            </a:r>
            <a:endParaRPr lang="zh-CN" altLang="en-US"/>
          </a:p>
          <a:p>
            <a:endParaRPr lang="zh-CN" altLang="en-US"/>
          </a:p>
          <a:p>
            <a:r>
              <a:rPr lang="zh-CN" altLang="en-US"/>
              <a:t>When logic changes (like a player taking damage), it calls notifyUI... methods to delegate the rendering task. This allows us to test the logic independently.</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To conclude, let's review the trade-offs.</a:t>
            </a:r>
            <a:endParaRPr lang="zh-CN" altLang="en-US"/>
          </a:p>
          <a:p>
            <a:endParaRPr lang="zh-CN" altLang="en-US"/>
          </a:p>
          <a:p>
            <a:r>
              <a:rPr lang="zh-CN" altLang="en-US"/>
              <a:t>Advantages:</a:t>
            </a:r>
            <a:endParaRPr lang="zh-CN" altLang="en-US"/>
          </a:p>
          <a:p>
            <a:endParaRPr lang="zh-CN" altLang="en-US"/>
          </a:p>
          <a:p>
            <a:r>
              <a:rPr lang="zh-CN" altLang="en-US"/>
              <a:t>Simplified Client Code: We reduced complexity from 20 lines to 1 line for common operations.</a:t>
            </a:r>
            <a:endParaRPr lang="zh-CN" altLang="en-US"/>
          </a:p>
          <a:p>
            <a:endParaRPr lang="zh-CN" altLang="en-US"/>
          </a:p>
          <a:p>
            <a:r>
              <a:rPr lang="zh-CN" altLang="en-US"/>
              <a:t>Testability: By mocking the CombatUIController, we can now unit test the CombatSystem logic without the graphics engine.</a:t>
            </a:r>
            <a:endParaRPr lang="zh-CN" altLang="en-US"/>
          </a:p>
          <a:p>
            <a:endParaRPr lang="zh-CN" altLang="en-US"/>
          </a:p>
          <a:p>
            <a:r>
              <a:rPr lang="zh-CN" altLang="en-US"/>
              <a:t>Loose Coupling: The Client no longer needs to know about internal subsystems.</a:t>
            </a:r>
            <a:endParaRPr lang="zh-CN" altLang="en-US"/>
          </a:p>
          <a:p>
            <a:endParaRPr lang="zh-CN" altLang="en-US"/>
          </a:p>
          <a:p>
            <a:r>
              <a:rPr lang="zh-CN" altLang="en-US"/>
              <a:t>Limitations: We must be honest that the CombatSystem is still essentially a 'God Object' internally. The Facade wraps the complexity but hasn't fully decomposed the internal logic yet. Also, this architecture added some abstraction overhead.</a:t>
            </a:r>
            <a:endParaRPr lang="zh-CN" altLang="en-US"/>
          </a:p>
          <a:p>
            <a:endParaRPr lang="zh-CN" altLang="en-US"/>
          </a:p>
          <a:p>
            <a:r>
              <a:rPr lang="zh-CN" altLang="en-US"/>
              <a:t>However, for the purpose of improving client interaction and enabling testing, this was a highly successful refactoring.</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49BA8831-28CA-4F80-93EA-34887CD03C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AFA1AB-0071-4E05-85F4-433B6F96AD0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06873CE-5B05-47F7-B523-EB29DDC799C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4.xml"/><Relationship Id="rId2" Type="http://schemas.openxmlformats.org/officeDocument/2006/relationships/tags" Target="../tags/tag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tags" Target="../tags/tag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7.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2.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8.xml"/><Relationship Id="rId3" Type="http://schemas.openxmlformats.org/officeDocument/2006/relationships/image" Target="../media/image6.png"/><Relationship Id="rId2" Type="http://schemas.openxmlformats.org/officeDocument/2006/relationships/tags" Target="../tags/tag7.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image" Target="../media/image7.png"/><Relationship Id="rId5" Type="http://schemas.openxmlformats.org/officeDocument/2006/relationships/tags" Target="../tags/tag11.xml"/><Relationship Id="rId4" Type="http://schemas.openxmlformats.org/officeDocument/2006/relationships/image" Target="../media/image3.png"/><Relationship Id="rId3" Type="http://schemas.openxmlformats.org/officeDocument/2006/relationships/tags" Target="../tags/tag10.xml"/><Relationship Id="rId2" Type="http://schemas.openxmlformats.org/officeDocument/2006/relationships/tags" Target="../tags/tag9.xml"/><Relationship Id="rId11" Type="http://schemas.openxmlformats.org/officeDocument/2006/relationships/notesSlide" Target="../notesSlides/notesSlide6.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tags" Target="../tags/tag1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nvSpPr>
        <p:spPr>
          <a:xfrm rot="10800000" flipH="1">
            <a:off x="-1" y="-1"/>
            <a:ext cx="7112000" cy="4000501"/>
          </a:xfrm>
          <a:custGeom>
            <a:avLst/>
            <a:gdLst>
              <a:gd name="connsiteX0" fmla="*/ 8964079 w 9482667"/>
              <a:gd name="connsiteY0" fmla="*/ 5334001 h 5334001"/>
              <a:gd name="connsiteX1" fmla="*/ 9482667 w 9482667"/>
              <a:gd name="connsiteY1" fmla="*/ 5334001 h 5334001"/>
              <a:gd name="connsiteX2" fmla="*/ 0 w 9482667"/>
              <a:gd name="connsiteY2" fmla="*/ 0 h 5334001"/>
              <a:gd name="connsiteX3" fmla="*/ 0 w 9482667"/>
              <a:gd name="connsiteY3" fmla="*/ 291705 h 5334001"/>
            </a:gdLst>
            <a:ahLst/>
            <a:cxnLst>
              <a:cxn ang="0">
                <a:pos x="connsiteX0" y="connsiteY0"/>
              </a:cxn>
              <a:cxn ang="0">
                <a:pos x="connsiteX1" y="connsiteY1"/>
              </a:cxn>
              <a:cxn ang="0">
                <a:pos x="connsiteX2" y="connsiteY2"/>
              </a:cxn>
              <a:cxn ang="0">
                <a:pos x="connsiteX3" y="connsiteY3"/>
              </a:cxn>
            </a:cxnLst>
            <a:rect l="l" t="t" r="r" b="b"/>
            <a:pathLst>
              <a:path w="9482667" h="5334001">
                <a:moveTo>
                  <a:pt x="8964079" y="5334001"/>
                </a:moveTo>
                <a:lnTo>
                  <a:pt x="9482667" y="5334001"/>
                </a:lnTo>
                <a:lnTo>
                  <a:pt x="0" y="0"/>
                </a:lnTo>
                <a:lnTo>
                  <a:pt x="0" y="291705"/>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图片 2" descr="C:\Users\Administrator\Desktop\同济图片\微信图片_2019122716144243.png微信图片_2019122716144243"/>
          <p:cNvPicPr>
            <a:picLocks noChangeAspect="1"/>
          </p:cNvPicPr>
          <p:nvPr/>
        </p:nvPicPr>
        <p:blipFill>
          <a:blip r:embed="rId1"/>
          <a:srcRect/>
          <a:stretch>
            <a:fillRect/>
          </a:stretch>
        </p:blipFill>
        <p:spPr>
          <a:xfrm>
            <a:off x="0" y="0"/>
            <a:ext cx="6402705" cy="3932555"/>
          </a:xfrm>
          <a:custGeom>
            <a:avLst/>
            <a:gdLst>
              <a:gd name="connsiteX0" fmla="*/ 0 w 8964083"/>
              <a:gd name="connsiteY0" fmla="*/ 0 h 5042298"/>
              <a:gd name="connsiteX1" fmla="*/ 8964083 w 8964083"/>
              <a:gd name="connsiteY1" fmla="*/ 0 h 5042298"/>
              <a:gd name="connsiteX2" fmla="*/ 0 w 8964083"/>
              <a:gd name="connsiteY2" fmla="*/ 5042298 h 5042298"/>
            </a:gdLst>
            <a:ahLst/>
            <a:cxnLst>
              <a:cxn ang="0">
                <a:pos x="connsiteX0" y="connsiteY0"/>
              </a:cxn>
              <a:cxn ang="0">
                <a:pos x="connsiteX1" y="connsiteY1"/>
              </a:cxn>
              <a:cxn ang="0">
                <a:pos x="connsiteX2" y="connsiteY2"/>
              </a:cxn>
            </a:cxnLst>
            <a:rect l="l" t="t" r="r" b="b"/>
            <a:pathLst>
              <a:path w="8964083" h="5042298">
                <a:moveTo>
                  <a:pt x="0" y="0"/>
                </a:moveTo>
                <a:lnTo>
                  <a:pt x="8964083" y="0"/>
                </a:lnTo>
                <a:lnTo>
                  <a:pt x="0" y="5042298"/>
                </a:lnTo>
                <a:close/>
              </a:path>
            </a:pathLst>
          </a:custGeom>
        </p:spPr>
      </p:pic>
      <p:sp>
        <p:nvSpPr>
          <p:cNvPr id="23" name="矩形 22"/>
          <p:cNvSpPr/>
          <p:nvPr/>
        </p:nvSpPr>
        <p:spPr>
          <a:xfrm>
            <a:off x="4491355" y="2273300"/>
            <a:ext cx="4531995" cy="1107440"/>
          </a:xfrm>
          <a:prstGeom prst="rect">
            <a:avLst/>
          </a:prstGeom>
        </p:spPr>
        <p:txBody>
          <a:bodyPr wrap="square" lIns="0" tIns="0" rIns="0" bIns="0">
            <a:spAutoFit/>
          </a:bodyPr>
          <a:lstStyle/>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Facade Pattern</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grpSp>
        <p:nvGrpSpPr>
          <p:cNvPr id="37" name="组合 36"/>
          <p:cNvGrpSpPr/>
          <p:nvPr/>
        </p:nvGrpSpPr>
        <p:grpSpPr>
          <a:xfrm>
            <a:off x="3236753" y="2335250"/>
            <a:ext cx="925071" cy="925071"/>
            <a:chOff x="3613705" y="2612219"/>
            <a:chExt cx="1495676" cy="1495676"/>
          </a:xfrm>
        </p:grpSpPr>
        <p:sp>
          <p:nvSpPr>
            <p:cNvPr id="38" name="矩形 37"/>
            <p:cNvSpPr/>
            <p:nvPr/>
          </p:nvSpPr>
          <p:spPr>
            <a:xfrm rot="18900000">
              <a:off x="3613705" y="2612219"/>
              <a:ext cx="1495676" cy="14956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9" name="MH_Others_1"/>
            <p:cNvSpPr txBox="1"/>
            <p:nvPr>
              <p:custDataLst>
                <p:tags r:id="rId2"/>
              </p:custDataLst>
            </p:nvPr>
          </p:nvSpPr>
          <p:spPr>
            <a:xfrm>
              <a:off x="3734451" y="2833127"/>
              <a:ext cx="1258866" cy="1007176"/>
            </a:xfrm>
            <a:prstGeom prst="rect">
              <a:avLst/>
            </a:prstGeom>
            <a:noFill/>
          </p:spPr>
          <p:txBody>
            <a:bodyPr vert="horz" wrap="square" lIns="0" tIns="0" rIns="0" bIns="0" anchor="ctr">
              <a:spAutoFit/>
            </a:bodyPr>
            <a:lstStyle/>
            <a:p>
              <a:pPr algn="ctr" eaLnBrk="1" hangingPunct="1">
                <a:defRPr/>
              </a:pPr>
              <a:r>
                <a:rPr lang="en-US" altLang="zh-CN" sz="4050" b="1" noProof="1">
                  <a:solidFill>
                    <a:schemeClr val="bg1"/>
                  </a:solidFill>
                  <a:latin typeface="Arial" panose="020B0604020202020204" pitchFamily="34" charset="0"/>
                  <a:ea typeface="微软雅黑" panose="020B0503020204020204" pitchFamily="34" charset="-122"/>
                  <a:sym typeface="Arial" panose="020B0604020202020204" pitchFamily="34" charset="0"/>
                </a:rPr>
                <a:t>00</a:t>
              </a:r>
              <a:endParaRPr lang="zh-CN" altLang="en-US" sz="4050"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 name="直角三角形 1"/>
          <p:cNvSpPr/>
          <p:nvPr/>
        </p:nvSpPr>
        <p:spPr>
          <a:xfrm rot="10800000" flipH="1">
            <a:off x="0" y="0"/>
            <a:ext cx="6737985" cy="3932555"/>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strVal val="4*#ppt_w"/>
                                          </p:val>
                                        </p:tav>
                                        <p:tav tm="100000">
                                          <p:val>
                                            <p:strVal val="#ppt_w"/>
                                          </p:val>
                                        </p:tav>
                                      </p:tavLst>
                                    </p:anim>
                                    <p:anim calcmode="lin" valueType="num">
                                      <p:cBhvr>
                                        <p:cTn id="13" dur="500" fill="hold"/>
                                        <p:tgtEl>
                                          <p:spTgt spid="2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2858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63880" y="764540"/>
            <a:ext cx="300736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CombatSystem Refactoring</a:t>
            </a:r>
            <a:endParaRPr lang="en-US" altLang="zh-CN" b="1">
              <a:latin typeface="Times New Roman" panose="02020603050405020304" charset="0"/>
              <a:cs typeface="Times New Roman" panose="02020603050405020304" charset="0"/>
            </a:endParaRPr>
          </a:p>
        </p:txBody>
      </p:sp>
      <p:sp>
        <p:nvSpPr>
          <p:cNvPr id="6" name="圆角矩形 5"/>
          <p:cNvSpPr/>
          <p:nvPr/>
        </p:nvSpPr>
        <p:spPr>
          <a:xfrm>
            <a:off x="563880" y="1582420"/>
            <a:ext cx="2978785" cy="192214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圆角矩形 6"/>
          <p:cNvSpPr/>
          <p:nvPr/>
        </p:nvSpPr>
        <p:spPr>
          <a:xfrm>
            <a:off x="4572000" y="1188720"/>
            <a:ext cx="4140200" cy="25425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586105" y="1582420"/>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sp>
        <p:nvSpPr>
          <p:cNvPr id="9" name="文本框 8"/>
          <p:cNvSpPr txBox="1"/>
          <p:nvPr/>
        </p:nvSpPr>
        <p:spPr>
          <a:xfrm>
            <a:off x="508000" y="3707765"/>
            <a:ext cx="304800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 Before Refactoring</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flipV="1">
            <a:off x="652145" y="1932305"/>
            <a:ext cx="1092200" cy="127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cxnSp>
        <p:nvCxnSpPr>
          <p:cNvPr id="13" name="直接连接符 12"/>
          <p:cNvCxnSpPr/>
          <p:nvPr/>
        </p:nvCxnSpPr>
        <p:spPr>
          <a:xfrm>
            <a:off x="586105" y="4085590"/>
            <a:ext cx="2852420" cy="508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7795260" y="750570"/>
            <a:ext cx="91694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flipV="1">
            <a:off x="7538720" y="1098550"/>
            <a:ext cx="1092200" cy="127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sp>
        <p:nvSpPr>
          <p:cNvPr id="17" name="文本框 16"/>
          <p:cNvSpPr txBox="1"/>
          <p:nvPr/>
        </p:nvSpPr>
        <p:spPr>
          <a:xfrm>
            <a:off x="586105" y="1961515"/>
            <a:ext cx="2675255" cy="1476375"/>
          </a:xfrm>
          <a:prstGeom prst="rect">
            <a:avLst/>
          </a:prstGeom>
          <a:noFill/>
        </p:spPr>
        <p:txBody>
          <a:bodyPr wrap="square" rtlCol="0">
            <a:spAutoFit/>
          </a:bodyPr>
          <a:p>
            <a:r>
              <a:rPr lang="en-US" altLang="zh-CN">
                <a:latin typeface="Times New Roman" panose="02020603050405020304" charset="0"/>
                <a:cs typeface="Times New Roman" panose="02020603050405020304" charset="0"/>
              </a:rPr>
              <a:t>The Client (CombatScene) had to interact </a:t>
            </a:r>
            <a:r>
              <a:rPr lang="en-US" altLang="zh-CN" b="1">
                <a:solidFill>
                  <a:srgbClr val="FF0000"/>
                </a:solidFill>
                <a:latin typeface="Times New Roman Bold" panose="02020603050405020304" charset="0"/>
                <a:cs typeface="Times New Roman Bold" panose="02020603050405020304" charset="0"/>
              </a:rPr>
              <a:t>directly </a:t>
            </a:r>
            <a:r>
              <a:rPr lang="en-US" altLang="zh-CN">
                <a:latin typeface="Times New Roman" panose="02020603050405020304" charset="0"/>
                <a:cs typeface="Times New Roman" panose="02020603050405020304" charset="0"/>
              </a:rPr>
              <a:t>with multiple complex subsystems to perform simple game operations.</a:t>
            </a:r>
            <a:endParaRPr lang="en-US" altLang="zh-CN">
              <a:latin typeface="Times New Roman" panose="02020603050405020304" charset="0"/>
              <a:cs typeface="Times New Roman" panose="02020603050405020304" charset="0"/>
            </a:endParaRPr>
          </a:p>
        </p:txBody>
      </p:sp>
      <p:sp>
        <p:nvSpPr>
          <p:cNvPr id="18" name="文本框 17"/>
          <p:cNvSpPr txBox="1"/>
          <p:nvPr/>
        </p:nvSpPr>
        <p:spPr>
          <a:xfrm>
            <a:off x="508000" y="4100195"/>
            <a:ext cx="8559165" cy="929005"/>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a:t>
            </a:r>
            <a:r>
              <a:rPr lang="en-US" altLang="zh-CN" sz="1400" b="1">
                <a:latin typeface="Times New Roman" panose="02020603050405020304" charset="0"/>
                <a:cs typeface="Times New Roman" panose="02020603050405020304" charset="0"/>
              </a:rPr>
              <a:t>Tight Coupling</a:t>
            </a:r>
            <a:r>
              <a:rPr lang="en-US" altLang="zh-CN" sz="1400">
                <a:latin typeface="Times New Roman" panose="02020603050405020304" charset="0"/>
                <a:cs typeface="Times New Roman" panose="02020603050405020304" charset="0"/>
              </a:rPr>
              <a:t>: C</a:t>
            </a:r>
            <a:r>
              <a:rPr lang="en-US" altLang="zh-CN" sz="1400">
                <a:latin typeface="Times New Roman" panose="02020603050405020304" charset="0"/>
                <a:cs typeface="Times New Roman" panose="02020603050405020304" charset="0"/>
              </a:rPr>
              <a:t>lient directly depended on CombatSystem, Player, Monster, HandPileLayer, and CreatureLayer.</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a:t>
            </a:r>
            <a:r>
              <a:rPr lang="en-US" altLang="zh-CN" sz="1400" b="1">
                <a:latin typeface="Times New Roman" panose="02020603050405020304" charset="0"/>
                <a:cs typeface="Times New Roman" panose="02020603050405020304" charset="0"/>
              </a:rPr>
              <a:t>Complex Client Logic</a:t>
            </a:r>
            <a:r>
              <a:rPr lang="en-US" altLang="zh-CN" sz="1400">
                <a:latin typeface="Times New Roman" panose="02020603050405020304" charset="0"/>
                <a:cs typeface="Times New Roman" panose="02020603050405020304" charset="0"/>
              </a:rPr>
              <a:t>: The client had to manage the logic sequence manually.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a:t>
            </a:r>
            <a:r>
              <a:rPr lang="en-US" altLang="zh-CN" sz="1400" b="1">
                <a:latin typeface="Times New Roman" panose="02020603050405020304" charset="0"/>
                <a:cs typeface="Times New Roman" panose="02020603050405020304" charset="0"/>
              </a:rPr>
              <a:t>Mixed Responsibilities</a:t>
            </a:r>
            <a:r>
              <a:rPr lang="en-US" altLang="zh-CN" sz="1400">
                <a:latin typeface="Times New Roman" panose="02020603050405020304" charset="0"/>
                <a:cs typeface="Times New Roman" panose="02020603050405020304" charset="0"/>
              </a:rPr>
              <a:t>: Cannot know what dependencies are needed by just by looking at the class declaration</a:t>
            </a:r>
            <a:endParaRPr lang="en-US" altLang="zh-CN" sz="1400">
              <a:latin typeface="Times New Roman" panose="02020603050405020304" charset="0"/>
              <a:cs typeface="Times New Roman" panose="02020603050405020304" charset="0"/>
            </a:endParaRPr>
          </a:p>
        </p:txBody>
      </p:sp>
      <p:pic>
        <p:nvPicPr>
          <p:cNvPr id="20" name="内容占位符 1" descr="timg (1)"/>
          <p:cNvPicPr>
            <a:picLocks noChangeAspect="1"/>
          </p:cNvPicPr>
          <p:nvPr/>
        </p:nvPicPr>
        <p:blipFill>
          <a:blip r:embed="rId1"/>
          <a:stretch>
            <a:fillRect/>
          </a:stretch>
        </p:blipFill>
        <p:spPr>
          <a:xfrm>
            <a:off x="8382635" y="0"/>
            <a:ext cx="761365" cy="764540"/>
          </a:xfrm>
          <a:prstGeom prst="rect">
            <a:avLst/>
          </a:prstGeom>
        </p:spPr>
      </p:pic>
      <p:pic>
        <p:nvPicPr>
          <p:cNvPr id="4" name="图片 3"/>
          <p:cNvPicPr>
            <a:picLocks noChangeAspect="1"/>
          </p:cNvPicPr>
          <p:nvPr>
            <p:custDataLst>
              <p:tags r:id="rId2"/>
            </p:custDataLst>
          </p:nvPr>
        </p:nvPicPr>
        <p:blipFill>
          <a:blip r:embed="rId3"/>
          <a:stretch>
            <a:fillRect/>
          </a:stretch>
        </p:blipFill>
        <p:spPr>
          <a:xfrm>
            <a:off x="4732655" y="1247775"/>
            <a:ext cx="3907790" cy="241871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图片 3" descr="uml_before_refactoring"/>
          <p:cNvPicPr>
            <a:picLocks noChangeAspect="1"/>
          </p:cNvPicPr>
          <p:nvPr/>
        </p:nvPicPr>
        <p:blipFill>
          <a:blip r:embed="rId1"/>
          <a:stretch>
            <a:fillRect/>
          </a:stretch>
        </p:blipFill>
        <p:spPr>
          <a:xfrm>
            <a:off x="2919095" y="960755"/>
            <a:ext cx="5549900" cy="3916045"/>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3" name="组合 22"/>
          <p:cNvGrpSpPr/>
          <p:nvPr/>
        </p:nvGrpSpPr>
        <p:grpSpPr>
          <a:xfrm rot="0">
            <a:off x="2546350" y="565785"/>
            <a:ext cx="6384290" cy="4467225"/>
            <a:chOff x="888" y="2492"/>
            <a:chExt cx="4835" cy="3027"/>
          </a:xfrm>
        </p:grpSpPr>
        <p:sp>
          <p:nvSpPr>
            <p:cNvPr id="6" name="圆角矩形 5"/>
            <p:cNvSpPr/>
            <p:nvPr/>
          </p:nvSpPr>
          <p:spPr>
            <a:xfrm>
              <a:off x="888" y="2492"/>
              <a:ext cx="4691" cy="3027"/>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4800" cy="25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00" y="2722"/>
              <a:ext cx="474"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pic>
        <p:nvPicPr>
          <p:cNvPr id="21" name="内容占位符 1" descr="timg (1)"/>
          <p:cNvPicPr>
            <a:picLocks noChangeAspect="1"/>
          </p:cNvPicPr>
          <p:nvPr/>
        </p:nvPicPr>
        <p:blipFill>
          <a:blip r:embed="rId2"/>
          <a:stretch>
            <a:fillRect/>
          </a:stretch>
        </p:blipFill>
        <p:spPr>
          <a:xfrm>
            <a:off x="8382635" y="0"/>
            <a:ext cx="761365" cy="764540"/>
          </a:xfrm>
          <a:prstGeom prst="rect">
            <a:avLst/>
          </a:prstGeom>
        </p:spPr>
      </p:pic>
      <p:sp>
        <p:nvSpPr>
          <p:cNvPr id="10" name="文本框 9"/>
          <p:cNvSpPr txBox="1"/>
          <p:nvPr>
            <p:custDataLst>
              <p:tags r:id="rId3"/>
            </p:custDataLst>
          </p:nvPr>
        </p:nvSpPr>
        <p:spPr>
          <a:xfrm>
            <a:off x="419735" y="1447165"/>
            <a:ext cx="2047875" cy="3158490"/>
          </a:xfrm>
          <a:prstGeom prst="rect">
            <a:avLst/>
          </a:prstGeom>
          <a:noFill/>
        </p:spPr>
        <p:txBody>
          <a:bodyPr wrap="square" rtlCol="0" anchor="t">
            <a:noAutofit/>
          </a:bodyPr>
          <a:p>
            <a:pPr algn="l">
              <a:lnSpc>
                <a:spcPct val="120000"/>
              </a:lnSpc>
              <a:buClrTx/>
              <a:buSzTx/>
              <a:buFontTx/>
            </a:pPr>
            <a:r>
              <a:rPr lang="en-US" altLang="zh-CN" sz="1400">
                <a:latin typeface="Times New Roman" panose="02020603050405020304" charset="0"/>
                <a:cs typeface="Times New Roman" panose="02020603050405020304" charset="0"/>
              </a:rPr>
              <a:t>1. Client code must call </a:t>
            </a:r>
            <a:r>
              <a:rPr lang="en-US" altLang="zh-CN" sz="1400">
                <a:latin typeface="Times New Roman" panose="02020603050405020304" charset="0"/>
                <a:cs typeface="Times New Roman" panose="02020603050405020304" charset="0"/>
              </a:rPr>
              <a:t>many different methods in correct order</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2. CombatSystem contains both game logic AND direct UI calls</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3. Cannot test game logic without instantiating Cocos2d-x UI framework</a:t>
            </a:r>
            <a:endParaRPr lang="en-US" altLang="zh-CN" sz="1400">
              <a:latin typeface="Times New Roman" panose="02020603050405020304" charset="0"/>
              <a:cs typeface="Times New Roman" panose="02020603050405020304" charset="0"/>
            </a:endParaRPr>
          </a:p>
        </p:txBody>
      </p:sp>
      <p:sp>
        <p:nvSpPr>
          <p:cNvPr id="12" name="文本框 11"/>
          <p:cNvSpPr txBox="1"/>
          <p:nvPr>
            <p:custDataLst>
              <p:tags r:id="rId4"/>
            </p:custDataLst>
          </p:nvPr>
        </p:nvSpPr>
        <p:spPr>
          <a:xfrm>
            <a:off x="461645" y="1156335"/>
            <a:ext cx="2084705"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a:t>
            </a:r>
            <a:r>
              <a:rPr lang="en-US" altLang="zh-CN" b="1">
                <a:solidFill>
                  <a:schemeClr val="tx2"/>
                </a:solidFill>
                <a:latin typeface="Times New Roman" panose="02020603050405020304" charset="0"/>
                <a:cs typeface="Times New Roman" panose="02020603050405020304" charset="0"/>
              </a:rPr>
              <a:t>s</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custDataLst>
              <p:tags r:id="rId5"/>
            </p:custDataLst>
          </p:nvPr>
        </p:nvCxnSpPr>
        <p:spPr>
          <a:xfrm>
            <a:off x="520065" y="1524635"/>
            <a:ext cx="77470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图片 7"/>
          <p:cNvPicPr>
            <a:picLocks noChangeAspect="1"/>
          </p:cNvPicPr>
          <p:nvPr>
            <p:custDataLst>
              <p:tags r:id="rId1"/>
            </p:custDataLst>
          </p:nvPr>
        </p:nvPicPr>
        <p:blipFill>
          <a:blip r:embed="rId2"/>
          <a:stretch>
            <a:fillRect/>
          </a:stretch>
        </p:blipFill>
        <p:spPr>
          <a:xfrm>
            <a:off x="4098290" y="1001395"/>
            <a:ext cx="4872355" cy="3610610"/>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4" name="组合 23"/>
          <p:cNvGrpSpPr/>
          <p:nvPr/>
        </p:nvGrpSpPr>
        <p:grpSpPr>
          <a:xfrm>
            <a:off x="455295" y="1136015"/>
            <a:ext cx="3497676" cy="3649292"/>
            <a:chOff x="800" y="5839"/>
            <a:chExt cx="11730" cy="2107"/>
          </a:xfrm>
        </p:grpSpPr>
        <p:sp>
          <p:nvSpPr>
            <p:cNvPr id="9" name="文本框 8"/>
            <p:cNvSpPr txBox="1"/>
            <p:nvPr/>
          </p:nvSpPr>
          <p:spPr>
            <a:xfrm>
              <a:off x="800" y="5839"/>
              <a:ext cx="7647" cy="213"/>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Refactor Overview</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a:off x="1127" y="6052"/>
              <a:ext cx="622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00" y="6130"/>
              <a:ext cx="11730" cy="1816"/>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Simplified Interface: The Facade wraps the complexity. The client only needs to call simple methods like playCard() or endPlayerTurn().</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 Orchestration: The Facade handles the coordination between CombatSystem, UIController, and EventBus.</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 UI Separation: Extracted CombatUIController to handle all rendering, allowing CombatSystem to remain pure logic.</a:t>
              </a:r>
              <a:endParaRPr lang="en-US" altLang="zh-CN" sz="1400">
                <a:latin typeface="Times New Roman" panose="02020603050405020304" charset="0"/>
                <a:cs typeface="Times New Roman" panose="02020603050405020304" charset="0"/>
              </a:endParaRPr>
            </a:p>
          </p:txBody>
        </p:sp>
      </p:grpSp>
      <p:pic>
        <p:nvPicPr>
          <p:cNvPr id="21" name="内容占位符 1" descr="timg (1)"/>
          <p:cNvPicPr>
            <a:picLocks noChangeAspect="1"/>
          </p:cNvPicPr>
          <p:nvPr/>
        </p:nvPicPr>
        <p:blipFill>
          <a:blip r:embed="rId3"/>
          <a:stretch>
            <a:fillRect/>
          </a:stretch>
        </p:blipFill>
        <p:spPr>
          <a:xfrm>
            <a:off x="8382635" y="0"/>
            <a:ext cx="761365" cy="764540"/>
          </a:xfrm>
          <a:prstGeom prst="rect">
            <a:avLst/>
          </a:prstGeom>
        </p:spPr>
      </p:pic>
      <p:grpSp>
        <p:nvGrpSpPr>
          <p:cNvPr id="25" name="组合 24"/>
          <p:cNvGrpSpPr/>
          <p:nvPr/>
        </p:nvGrpSpPr>
        <p:grpSpPr>
          <a:xfrm rot="0">
            <a:off x="4098290" y="763680"/>
            <a:ext cx="4872098" cy="4149315"/>
            <a:chOff x="6825" y="1621"/>
            <a:chExt cx="6895" cy="4004"/>
          </a:xfrm>
        </p:grpSpPr>
        <p:sp>
          <p:nvSpPr>
            <p:cNvPr id="7" name="圆角矩形 6"/>
            <p:cNvSpPr/>
            <p:nvPr/>
          </p:nvSpPr>
          <p:spPr>
            <a:xfrm>
              <a:off x="6825" y="1621"/>
              <a:ext cx="6895" cy="400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12276" y="1636"/>
              <a:ext cx="1444" cy="35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After</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a:off x="12213" y="1987"/>
              <a:ext cx="1139" cy="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CombatFacade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 name="图片 1"/>
          <p:cNvPicPr>
            <a:picLocks noChangeAspect="1"/>
          </p:cNvPicPr>
          <p:nvPr>
            <p:custDataLst>
              <p:tags r:id="rId2"/>
            </p:custDataLst>
          </p:nvPr>
        </p:nvPicPr>
        <p:blipFill>
          <a:blip r:embed="rId3"/>
          <a:stretch>
            <a:fillRect/>
          </a:stretch>
        </p:blipFill>
        <p:spPr>
          <a:xfrm>
            <a:off x="807720" y="1517015"/>
            <a:ext cx="3346450" cy="3255645"/>
          </a:xfrm>
          <a:prstGeom prst="rect">
            <a:avLst/>
          </a:prstGeom>
        </p:spPr>
      </p:pic>
      <p:sp>
        <p:nvSpPr>
          <p:cNvPr id="10" name="文本框 9"/>
          <p:cNvSpPr txBox="1"/>
          <p:nvPr/>
        </p:nvSpPr>
        <p:spPr>
          <a:xfrm>
            <a:off x="4972050" y="1490980"/>
            <a:ext cx="3589020" cy="3192145"/>
          </a:xfrm>
          <a:prstGeom prst="rect">
            <a:avLst/>
          </a:prstGeom>
        </p:spPr>
        <p:txBody>
          <a:bodyPr wrap="square">
            <a:spAutoFit/>
          </a:bodyPr>
          <a:p>
            <a:pPr marL="0" algn="l">
              <a:lnSpc>
                <a:spcPct val="120000"/>
              </a:lnSpc>
              <a:buClrTx/>
              <a:buSzTx/>
              <a:buFontTx/>
            </a:pPr>
            <a:r>
              <a:rPr lang="en-US" altLang="zh-CN" sz="1400" b="1" i="0">
                <a:latin typeface="Times New Roman Bold" panose="02020603050405020304" charset="0"/>
                <a:cs typeface="Times New Roman Bold" panose="02020603050405020304" charset="0"/>
              </a:rPr>
              <a:t>1</a:t>
            </a:r>
            <a:r>
              <a:rPr lang="en-US" altLang="zh-CN" sz="1400" b="0" i="0">
                <a:latin typeface="Times New Roman" panose="02020603050405020304" charset="0"/>
                <a:cs typeface="Times New Roman" panose="02020603050405020304" charset="0"/>
              </a:rPr>
              <a:t>. </a:t>
            </a:r>
            <a:r>
              <a:rPr lang="en-US" altLang="zh-CN" sz="1400" b="1" i="0">
                <a:latin typeface="Times New Roman Bold" panose="02020603050405020304" charset="0"/>
                <a:cs typeface="Times New Roman Bold" panose="02020603050405020304" charset="0"/>
              </a:rPr>
              <a:t>Facade as Orchestrator</a:t>
            </a:r>
            <a:r>
              <a:rPr lang="en-US" altLang="zh-CN" sz="1400" b="1" i="0">
                <a:latin typeface="Times New Roman Bold" panose="02020603050405020304" charset="0"/>
                <a:cs typeface="Times New Roman Bold" panose="02020603050405020304" charset="0"/>
              </a:rPr>
              <a:t>: </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Clients only interact with FacadeCombatFacade coordinates between subsystems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2. UI Controller Extraction:</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All Cocos2d-x specific code moved to CombatUIController</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CombatSystem uses notifyUI*() methods to delegate UI updates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3. Clear separation: Logic / UI / Events</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i="0">
                <a:latin typeface="Times New Roman" panose="02020603050405020304" charset="0"/>
                <a:cs typeface="Times New Roman" panose="02020603050405020304" charset="0"/>
              </a:rPr>
              <a:t>Components communicate via events (Observer pattern)</a:t>
            </a:r>
            <a:endParaRPr lang="en-US" altLang="zh-CN" sz="1400" i="0">
              <a:latin typeface="Times New Roman" panose="02020603050405020304" charset="0"/>
              <a:cs typeface="Times New Roman" panose="02020603050405020304" charset="0"/>
            </a:endParaRPr>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Key Improvements</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Code Comparison -  </a:t>
              </a: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09390" cy="119316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3173095" cy="368300"/>
          </a:xfrm>
          <a:prstGeom prst="rect">
            <a:avLst/>
          </a:prstGeom>
        </p:spPr>
        <p:txBody>
          <a:bodyPr wrap="square">
            <a:spAutoFit/>
          </a:bodyPr>
          <a:p>
            <a:pPr marL="0" algn="l">
              <a:buClrTx/>
              <a:buSzTx/>
              <a:buFontTx/>
            </a:pPr>
            <a:r>
              <a:rPr lang="en-US" altLang="zh-CN" b="1">
                <a:solidFill>
                  <a:schemeClr val="tx2"/>
                </a:solidFill>
                <a:latin typeface="Times New Roman" panose="02020603050405020304" charset="0"/>
                <a:cs typeface="Times New Roman" panose="02020603050405020304" charset="0"/>
                <a:sym typeface="+mn-ea"/>
              </a:rPr>
              <a:t>2. Code Comparison -  </a:t>
            </a:r>
            <a:r>
              <a:rPr lang="en-US" altLang="zh-CN" b="1">
                <a:solidFill>
                  <a:schemeClr val="tx2"/>
                </a:solidFill>
                <a:latin typeface="Times New Roman" panose="02020603050405020304" charset="0"/>
                <a:cs typeface="Times New Roman" panose="02020603050405020304" charset="0"/>
                <a:sym typeface="+mn-ea"/>
              </a:rPr>
              <a:t>after</a:t>
            </a:r>
            <a:endParaRPr lang="en-US" altLang="zh-CN" b="1">
              <a:solidFill>
                <a:schemeClr val="tx2"/>
              </a:solidFill>
              <a:latin typeface="Times New Roman" panose="02020603050405020304" charset="0"/>
              <a:cs typeface="Times New Roman" panose="02020603050405020304" charset="0"/>
              <a:sym typeface="+mn-ea"/>
            </a:endParaRPr>
          </a:p>
        </p:txBody>
      </p:sp>
      <p:cxnSp>
        <p:nvCxnSpPr>
          <p:cNvPr id="14" name="直接连接符 13"/>
          <p:cNvCxnSpPr/>
          <p:nvPr>
            <p:custDataLst>
              <p:tags r:id="rId2"/>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3" name="图片 2"/>
          <p:cNvPicPr>
            <a:picLocks noChangeAspect="1"/>
          </p:cNvPicPr>
          <p:nvPr>
            <p:custDataLst>
              <p:tags r:id="rId3"/>
            </p:custDataLst>
          </p:nvPr>
        </p:nvPicPr>
        <p:blipFill>
          <a:blip r:embed="rId4"/>
          <a:stretch>
            <a:fillRect/>
          </a:stretch>
        </p:blipFill>
        <p:spPr>
          <a:xfrm>
            <a:off x="730885" y="1635125"/>
            <a:ext cx="3569970" cy="2566035"/>
          </a:xfrm>
          <a:prstGeom prst="rect">
            <a:avLst/>
          </a:prstGeom>
        </p:spPr>
      </p:pic>
      <p:pic>
        <p:nvPicPr>
          <p:cNvPr id="9" name="图片 8"/>
          <p:cNvPicPr>
            <a:picLocks noChangeAspect="1"/>
          </p:cNvPicPr>
          <p:nvPr>
            <p:custDataLst>
              <p:tags r:id="rId5"/>
            </p:custDataLst>
          </p:nvPr>
        </p:nvPicPr>
        <p:blipFill>
          <a:blip r:embed="rId6"/>
          <a:srcRect r="9922"/>
          <a:stretch>
            <a:fillRect/>
          </a:stretch>
        </p:blipFill>
        <p:spPr>
          <a:xfrm>
            <a:off x="5048250" y="1635125"/>
            <a:ext cx="3689350" cy="455930"/>
          </a:xfrm>
          <a:prstGeom prst="rect">
            <a:avLst/>
          </a:prstGeom>
        </p:spPr>
      </p:pic>
      <p:sp>
        <p:nvSpPr>
          <p:cNvPr id="12" name="文本框 11"/>
          <p:cNvSpPr txBox="1"/>
          <p:nvPr/>
        </p:nvSpPr>
        <p:spPr>
          <a:xfrm>
            <a:off x="4859020" y="3113405"/>
            <a:ext cx="3405505" cy="1193165"/>
          </a:xfrm>
          <a:prstGeom prst="rect">
            <a:avLst/>
          </a:prstGeom>
          <a:noFill/>
        </p:spPr>
        <p:txBody>
          <a:bodyPr wrap="square" rtlCol="0">
            <a:noAutofit/>
          </a:bodyPr>
          <a:p>
            <a:pPr algn="l">
              <a:lnSpc>
                <a:spcPct val="120000"/>
              </a:lnSpc>
              <a:buClrTx/>
              <a:buSzTx/>
              <a:buFontTx/>
            </a:pPr>
            <a:r>
              <a:rPr lang="en-US" altLang="zh-CN" sz="1800">
                <a:latin typeface="Times New Roman" panose="02020603050405020304" charset="0"/>
                <a:cs typeface="Times New Roman" panose="02020603050405020304" charset="0"/>
              </a:rPr>
              <a:t>The CombatFacade exposes high-level "Use Cases" instead of implementation details</a:t>
            </a:r>
            <a:r>
              <a:rPr lang="en-US" altLang="zh-CN" sz="1400">
                <a:latin typeface="Times New Roman" panose="02020603050405020304" charset="0"/>
                <a:cs typeface="Times New Roman" panose="02020603050405020304" charset="0"/>
              </a:rPr>
              <a:t>.</a:t>
            </a:r>
            <a:endParaRPr lang="en-US" altLang="zh-CN" sz="1400">
              <a:latin typeface="Times New Roman" panose="02020603050405020304" charset="0"/>
              <a:cs typeface="Times New Roman" panose="02020603050405020304" charset="0"/>
            </a:endParaRPr>
          </a:p>
        </p:txBody>
      </p:sp>
      <p:sp>
        <p:nvSpPr>
          <p:cNvPr id="16" name="圆角矩形 15"/>
          <p:cNvSpPr/>
          <p:nvPr>
            <p:custDataLst>
              <p:tags r:id="rId7"/>
            </p:custDataLst>
          </p:nvPr>
        </p:nvSpPr>
        <p:spPr>
          <a:xfrm>
            <a:off x="4728210" y="2680970"/>
            <a:ext cx="4008755" cy="218630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文本框 16"/>
          <p:cNvSpPr txBox="1"/>
          <p:nvPr>
            <p:custDataLst>
              <p:tags r:id="rId8"/>
            </p:custDataLst>
          </p:nvPr>
        </p:nvSpPr>
        <p:spPr>
          <a:xfrm>
            <a:off x="4859020" y="2745105"/>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cxnSp>
        <p:nvCxnSpPr>
          <p:cNvPr id="18" name="直接连接符 17"/>
          <p:cNvCxnSpPr/>
          <p:nvPr>
            <p:custDataLst>
              <p:tags r:id="rId9"/>
            </p:custDataLst>
          </p:nvPr>
        </p:nvCxnSpPr>
        <p:spPr>
          <a:xfrm>
            <a:off x="4962507" y="3076492"/>
            <a:ext cx="100203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rcRect r="4062" b="150"/>
          <a:stretch>
            <a:fillRect/>
          </a:stretch>
        </p:blipFill>
        <p:spPr>
          <a:xfrm>
            <a:off x="4728210" y="1675765"/>
            <a:ext cx="4043045" cy="3022600"/>
          </a:xfrm>
          <a:prstGeom prst="rect">
            <a:avLst/>
          </a:prstGeom>
        </p:spPr>
      </p:pic>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3"/>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CombatSystem :</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CombatUIController</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12" name="图片 11"/>
          <p:cNvPicPr>
            <a:picLocks noChangeAspect="1"/>
          </p:cNvPicPr>
          <p:nvPr>
            <p:custDataLst>
              <p:tags r:id="rId5"/>
            </p:custDataLst>
          </p:nvPr>
        </p:nvPicPr>
        <p:blipFill>
          <a:blip r:embed="rId6"/>
          <a:stretch>
            <a:fillRect/>
          </a:stretch>
        </p:blipFill>
        <p:spPr>
          <a:xfrm>
            <a:off x="647065" y="1551305"/>
            <a:ext cx="3782695" cy="31730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588962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20204" pitchFamily="3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3" name="组合 2"/>
          <p:cNvGrpSpPr/>
          <p:nvPr/>
        </p:nvGrpSpPr>
        <p:grpSpPr>
          <a:xfrm rot="0">
            <a:off x="4547870" y="848360"/>
            <a:ext cx="4383405" cy="3613785"/>
            <a:chOff x="888" y="2492"/>
            <a:chExt cx="6000" cy="3334"/>
          </a:xfrm>
        </p:grpSpPr>
        <p:sp>
          <p:nvSpPr>
            <p:cNvPr id="4" name="圆角矩形 3"/>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nvSpPr>
          <p:spPr>
            <a:xfrm>
              <a:off x="923" y="2509"/>
              <a:ext cx="4800" cy="34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Limitations </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nvCxnSpPr>
          <p:spPr>
            <a:xfrm>
              <a:off x="1027" y="2849"/>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grpSp>
        <p:nvGrpSpPr>
          <p:cNvPr id="24" name="组合 23"/>
          <p:cNvGrpSpPr/>
          <p:nvPr/>
        </p:nvGrpSpPr>
        <p:grpSpPr>
          <a:xfrm>
            <a:off x="476885" y="730250"/>
            <a:ext cx="4096385" cy="4080750"/>
            <a:chOff x="800" y="5839"/>
            <a:chExt cx="15483" cy="2607"/>
          </a:xfrm>
        </p:grpSpPr>
        <p:sp>
          <p:nvSpPr>
            <p:cNvPr id="9" name="文本框 8"/>
            <p:cNvSpPr txBox="1"/>
            <p:nvPr/>
          </p:nvSpPr>
          <p:spPr>
            <a:xfrm>
              <a:off x="800" y="5839"/>
              <a:ext cx="8571" cy="23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Advantages</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flipV="1">
              <a:off x="1142" y="6074"/>
              <a:ext cx="4242" cy="4"/>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72" y="6113"/>
              <a:ext cx="15411" cy="2333"/>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a:t>
              </a:r>
              <a:r>
                <a:rPr lang="en-US" altLang="zh-CN" sz="1400" b="1">
                  <a:latin typeface="Times New Roman Bold" panose="02020603050405020304" charset="0"/>
                  <a:cs typeface="Times New Roman Bold" panose="02020603050405020304" charset="0"/>
                </a:rPr>
                <a:t>Simplified Client Code</a:t>
              </a:r>
              <a:r>
                <a:rPr lang="en-US" altLang="zh-CN" sz="1400">
                  <a:latin typeface="Times New Roman" panose="02020603050405020304" charset="0"/>
                  <a:cs typeface="Times New Roman" panose="02020603050405020304" charset="0"/>
                </a:rPr>
                <a:t>: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Client complexity reduced significantly (e.g., from 20 lines to 1 line for turn ending).</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2. Testability: </a:t>
              </a:r>
              <a:endParaRPr lang="en-US" altLang="zh-CN" sz="1400" b="1">
                <a:latin typeface="Times New Roman Bold" panose="02020603050405020304" charset="0"/>
                <a:cs typeface="Times New Roman Bold" panose="02020603050405020304" charset="0"/>
              </a:endParaRPr>
            </a:p>
            <a:p>
              <a:pPr>
                <a:lnSpc>
                  <a:spcPct val="120000"/>
                </a:lnSpc>
              </a:pPr>
              <a:r>
                <a:rPr lang="en-US" altLang="zh-CN" sz="1400">
                  <a:latin typeface="Times New Roman" panose="02020603050405020304" charset="0"/>
                  <a:cs typeface="Times New Roman" panose="02020603050405020304" charset="0"/>
                </a:rPr>
                <a:t>We can now Mock CombatUIController. This allows testing CombatSystem logic without initializing the graphics engine.</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3. Loose Coupling: </a:t>
              </a:r>
              <a:r>
                <a:rPr lang="en-US" altLang="zh-CN" sz="1400">
                  <a:latin typeface="Times New Roman" panose="02020603050405020304" charset="0"/>
                  <a:cs typeface="Times New Roman" panose="02020603050405020304" charset="0"/>
                </a:rPr>
                <a:t>CombatScene no longer needs to know about internal subsystems like CombatDeck or Monster loops.</a:t>
              </a:r>
              <a:endParaRPr lang="en-US" altLang="zh-CN" sz="1400">
                <a:latin typeface="Times New Roman" panose="02020603050405020304" charset="0"/>
                <a:cs typeface="Times New Roman" panose="02020603050405020304" charset="0"/>
              </a:endParaRPr>
            </a:p>
          </p:txBody>
        </p:sp>
      </p:grpSp>
      <p:sp>
        <p:nvSpPr>
          <p:cNvPr id="5" name="文本框 4"/>
          <p:cNvSpPr txBox="1"/>
          <p:nvPr/>
        </p:nvSpPr>
        <p:spPr>
          <a:xfrm>
            <a:off x="4573270" y="1409065"/>
            <a:ext cx="4214495" cy="2788285"/>
          </a:xfrm>
          <a:prstGeom prst="rect">
            <a:avLst/>
          </a:prstGeom>
        </p:spPr>
        <p:txBody>
          <a:bodyPr>
            <a:noAutofit/>
          </a:bodyPr>
          <a:p>
            <a:pPr algn="l">
              <a:lnSpc>
                <a:spcPct val="120000"/>
              </a:lnSpc>
              <a:buClrTx/>
              <a:buSzTx/>
              <a:buFontTx/>
            </a:pPr>
            <a:r>
              <a:rPr lang="en-US" altLang="zh-CN" sz="1600" b="1">
                <a:latin typeface="Times New Roman Bold" panose="02020603050405020304" charset="0"/>
                <a:cs typeface="Times New Roman Bold" panose="02020603050405020304" charset="0"/>
              </a:rPr>
              <a:t>CombatSystem is still a "God Object":</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The Facade wraps the complexity but hasn't decomposed the internal logic of CombatSystem yet.</a:t>
            </a:r>
            <a:endParaRPr lang="en-US" altLang="zh-CN" sz="1600">
              <a:latin typeface="Times New Roman" panose="02020603050405020304" charset="0"/>
              <a:cs typeface="Times New Roman" panose="02020603050405020304" charset="0"/>
            </a:endParaRPr>
          </a:p>
          <a:p>
            <a:pPr algn="l">
              <a:lnSpc>
                <a:spcPct val="120000"/>
              </a:lnSpc>
              <a:buClrTx/>
              <a:buSzTx/>
              <a:buFontTx/>
            </a:pPr>
            <a:endParaRPr lang="en-US" altLang="zh-CN" sz="1600" b="1">
              <a:latin typeface="Times New Roman Bold" panose="02020603050405020304" charset="0"/>
              <a:cs typeface="Times New Roman Bold" panose="02020603050405020304" charset="0"/>
            </a:endParaRPr>
          </a:p>
          <a:p>
            <a:pPr algn="l">
              <a:lnSpc>
                <a:spcPct val="120000"/>
              </a:lnSpc>
              <a:buClrTx/>
              <a:buSzTx/>
              <a:buFontTx/>
            </a:pPr>
            <a:r>
              <a:rPr lang="en-US" altLang="zh-CN" sz="1600" b="1">
                <a:latin typeface="Times New Roman Bold" panose="02020603050405020304" charset="0"/>
                <a:cs typeface="Times New Roman Bold" panose="02020603050405020304" charset="0"/>
              </a:rPr>
              <a:t>Abstraction Overhead</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Added ~1000 lines of code (Facade + UIController + EventBus) to establish the structure.</a:t>
            </a:r>
            <a:endParaRPr lang="en-US" altLang="zh-CN" sz="16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tags/tag1.xml><?xml version="1.0" encoding="utf-8"?>
<p:tagLst xmlns:p="http://schemas.openxmlformats.org/presentationml/2006/main">
  <p:tag name="MH" val="20160830110146"/>
  <p:tag name="MH_LIBRARY" val="CONTENTS"/>
  <p:tag name="MH_TYPE" val="OTHERS"/>
  <p:tag name="ID" val="553512"/>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33">
      <a:dk1>
        <a:sysClr val="windowText" lastClr="000000"/>
      </a:dk1>
      <a:lt1>
        <a:sysClr val="window" lastClr="FFFFFF"/>
      </a:lt1>
      <a:dk2>
        <a:srgbClr val="17406D"/>
      </a:dk2>
      <a:lt2>
        <a:srgbClr val="DBEFF9"/>
      </a:lt2>
      <a:accent1>
        <a:srgbClr val="113051"/>
      </a:accent1>
      <a:accent2>
        <a:srgbClr val="FF9900"/>
      </a:accent2>
      <a:accent3>
        <a:srgbClr val="113051"/>
      </a:accent3>
      <a:accent4>
        <a:srgbClr val="F49100"/>
      </a:accent4>
      <a:accent5>
        <a:srgbClr val="113051"/>
      </a:accent5>
      <a:accent6>
        <a:srgbClr val="F49100"/>
      </a:accent6>
      <a:hlink>
        <a:srgbClr val="F49100"/>
      </a:hlink>
      <a:folHlink>
        <a:srgbClr val="85DFD0"/>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2599</Words>
  <Application>WPS 演示</Application>
  <PresentationFormat>全屏显示(16:9)</PresentationFormat>
  <Paragraphs>105</Paragraphs>
  <Slides>8</Slides>
  <Notes>25</Notes>
  <HiddenSlides>0</HiddenSlides>
  <MMClips>2</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vt:i4>
      </vt:variant>
    </vt:vector>
  </HeadingPairs>
  <TitlesOfParts>
    <vt:vector size="21" baseType="lpstr">
      <vt:lpstr>Arial</vt:lpstr>
      <vt:lpstr>宋体</vt:lpstr>
      <vt:lpstr>Wingdings</vt:lpstr>
      <vt:lpstr>Times New Roman</vt:lpstr>
      <vt:lpstr>微软雅黑</vt:lpstr>
      <vt:lpstr>Times New Roman Bold</vt:lpstr>
      <vt:lpstr>Calibri</vt:lpstr>
      <vt:lpstr>Arial Unicode MS</vt:lpstr>
      <vt:lpstr>等线 Light</vt:lpstr>
      <vt:lpstr>Calibri Light</vt:lpstr>
      <vt:lpstr>等线</vt:lpstr>
      <vt:lpstr>Kata 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dc:creator>
  <cp:lastModifiedBy>叶文成</cp:lastModifiedBy>
  <cp:revision>96</cp:revision>
  <dcterms:created xsi:type="dcterms:W3CDTF">2025-12-02T06:31:00Z</dcterms:created>
  <dcterms:modified xsi:type="dcterms:W3CDTF">2025-12-04T15:58:37Z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2052-12.1.0.23542</vt:lpwstr>
  </property>
  <property fmtid="{D5CDD505-2E9C-101B-9397-08002B2CF9AE}" pid="3" name="ICV">
    <vt:lpwstr>83335F87641145D19EF4E2D16B4FA90D_12</vt:lpwstr>
  </property>
</Properties>
</file>

<file path=docProps/thumbnail.jpeg>
</file>